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08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11480"/>
            <a:ext cx="5760720" cy="740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Introducing Fiduciary Operating System (FOS)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intersection of legacy and logic lies the first Operating System designed specifically for Registered Professional Fiduciaries. Move beyond Excel, protect privilege, and secure the generational transfer of wealth.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6988731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FOS: The Complete Solution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2068592" y="191214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Permanent Vault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5925" y="2366843"/>
            <a:ext cx="3961090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PDF/A archival standards and immutable audit logs preserve the complete trust story for future generations.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412" y="1655683"/>
            <a:ext cx="4605457" cy="460545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955" y="2661225"/>
            <a:ext cx="314563" cy="3145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265" y="208037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Single Platform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3265" y="2535079"/>
            <a:ext cx="396120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risks and inefficiencies solved in one unified system — no duct-taping disparate tools together.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412" y="1655683"/>
            <a:ext cx="4605457" cy="460545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7525" y="2661225"/>
            <a:ext cx="314563" cy="3145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3265" y="4540806"/>
            <a:ext cx="292631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Scalable Infrastructure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933265" y="4995505"/>
            <a:ext cx="396120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for professional fiduciaries managing portfolios of high-net-worth trusts, not individuals.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2412" y="1655683"/>
            <a:ext cx="4605457" cy="460545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7525" y="4940796"/>
            <a:ext cx="314563" cy="31456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68592" y="454080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Liability Shield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35925" y="4995505"/>
            <a:ext cx="3961090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feature designed to reduce legal exposure and ensure compliance from day one.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2412" y="1655683"/>
            <a:ext cx="4605457" cy="4605457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955" y="4940796"/>
            <a:ext cx="314563" cy="314563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735925" y="6602674"/>
            <a:ext cx="13158549" cy="33814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20" name="Text 10"/>
          <p:cNvSpPr/>
          <p:nvPr/>
        </p:nvSpPr>
        <p:spPr>
          <a:xfrm>
            <a:off x="735925" y="6872883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cost of complexity is measured in liability, lost time, and eroded trust. FOS eliminates all three.</a:t>
            </a:r>
            <a:endParaRPr lang="en-US" sz="1650" dirty="0"/>
          </a:p>
        </p:txBody>
      </p:sp>
      <p:pic>
        <p:nvPicPr>
          <p:cNvPr id="21" name="Image 8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925" y="7445693"/>
            <a:ext cx="1899047" cy="578168"/>
          </a:xfrm>
          <a:prstGeom prst="rect">
            <a:avLst/>
          </a:prstGeom>
        </p:spPr>
      </p:pic>
      <p:pic>
        <p:nvPicPr>
          <p:cNvPr id="22" name="Image 9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104" y="7445693"/>
            <a:ext cx="3510201" cy="5781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793313"/>
            <a:ext cx="614886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$3 Trillion Problem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1526" y="2027039"/>
            <a:ext cx="6261259" cy="17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professional fiduciary market is currently trapped in a "technological pre-history," relying on a fragile bricolage of generalist tools—principally Microsoft Excel, email clients, and disparate cloud storage—to manage high-net worth, multi-generational wealth.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1526" y="4014549"/>
            <a:ext cx="6261259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fragmented approach introduces significant personally liable for the fiduciary through legal privilege breaches, miscalculations in tax withholdings, tax nexus triggers and trustee continuity risk.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1526" y="5644753"/>
            <a:ext cx="62612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fragmentation isn't just inefficient for the trust, it's potentially devastating for the trustee.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1526" y="6560344"/>
            <a:ext cx="626125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5235" y="2188845"/>
            <a:ext cx="2991088" cy="736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$3T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7595235" y="3204686"/>
            <a:ext cx="2991088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Assets Under Management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595235" y="4125635"/>
            <a:ext cx="299108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Held in disparate systems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865406" y="2188845"/>
            <a:ext cx="2991088" cy="736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47%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10965299" y="320468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 Lost Searching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0865406" y="3776782"/>
            <a:ext cx="299108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critical documents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5235" y="4734163"/>
            <a:ext cx="6261259" cy="2501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FOS, the breakthrough system that neutralizes these liabilities by architecting a privileged collaboration environment specifically designed to shield strategic estate interests from legal discovery. By securing institutional memory through its unique Digital Successor mechanism, FOS transforms operational vulnerability into a permanent, protected legacy for both the fiduciary and the estate.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8848"/>
            <a:ext cx="6544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Foundation Failures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1417"/>
            <a:ext cx="4196358" cy="4209336"/>
          </a:xfrm>
          <a:prstGeom prst="roundRect">
            <a:avLst>
              <a:gd name="adj" fmla="val 348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0937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421255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2625328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32839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"The Continuity Factor" Anxiety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4173141"/>
            <a:ext cx="36817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the fiduciary becomes incapacitated or dies, the estate's data is lost or locked in their laptop — leaving successors scrambling and beneficiaries liable. No continuity plan. No fail-safe.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2761417"/>
            <a:ext cx="4196358" cy="4209336"/>
          </a:xfrm>
          <a:prstGeom prst="roundRect">
            <a:avLst>
              <a:gd name="adj" fmla="val 348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730937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421255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2625328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897523" y="33283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"Privilege Trap"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3818811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Sharing draft valuations or legal memos in common folders like Dropbox risks waiving attorney-client privilege during discovery. One wrong click destroys protection.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2761417"/>
            <a:ext cx="4196358" cy="4209336"/>
          </a:xfrm>
          <a:prstGeom prst="roundRect">
            <a:avLst>
              <a:gd name="adj" fmla="val 348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730937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421255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2625328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304502" y="3328392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"Excel + Email" Chaos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3818811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Asset values live in Excel, context in Outlook, files in Google Drive. No single source of truth. Critical decisions made on incomplete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3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6357"/>
            <a:ext cx="7018139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FOS Solution: Foundational 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6" y="4217313"/>
            <a:ext cx="4381976" cy="848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4286" y="5277683"/>
            <a:ext cx="336542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Digital Successor Protocol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54286" y="5736193"/>
            <a:ext cx="395787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dead man's switch transfers encrypted access to a named successor after confirmed inactivity. Liability eliminated.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212" y="4217313"/>
            <a:ext cx="4381976" cy="8483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6262" y="527768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"Meet-Me Room"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6262" y="5736193"/>
            <a:ext cx="3957876" cy="169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Segregated Iron Vault for privileged drafts, invisible to beneficiaries. Privilege toggle maintains attorney-client protection with forensic precision.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188" y="4217313"/>
            <a:ext cx="4381976" cy="8483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238" y="5277683"/>
            <a:ext cx="322445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Unified Command Center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238" y="5736193"/>
            <a:ext cx="395787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Ledger, inbox, and file vault integrated into one view. Assets linked to supporting documents and emails. Single source of truth, always.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464"/>
            <a:ext cx="7298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Hidden Tax &amp; Search Crisis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0033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9553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779871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2983944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74351" y="368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Retrieval Friction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4177427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Fiduciaries waste hours searching for "that one email about Peruvian tax law" across five different client inboxes. Productivity hemorrhages while billable hours climb.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3120033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089553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779871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2983944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897523" y="368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Tax Nexus Liability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417742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California trustee administering a Nevada trust accidentally triggers CA state income tax by working from home. Geography becomes a legal minefield.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3120033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89553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77987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2983944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368700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Valuation Strategy Blindness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453175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the step-up basis window because nobody tracked the Estate Tax Exemption threshold. A $15M oversight costs beneficiaries millions.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901" y="728662"/>
            <a:ext cx="12747546" cy="655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FOS Solution: Intelligent Automation &amp; Compliance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1" y="1934170"/>
            <a:ext cx="3576399" cy="533078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11133" y="1934170"/>
            <a:ext cx="471726" cy="471726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9774" y="2012752"/>
            <a:ext cx="314444" cy="3144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2528" y="2006203"/>
            <a:ext cx="263568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Context-Aware Inbox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892528" y="2543532"/>
            <a:ext cx="3033951" cy="1341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ingestion auto-tags emails to specific Trust and Subject (Tax, Legal, Beneficiary). Search solved.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10188535" y="1934170"/>
            <a:ext cx="471726" cy="471726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7176" y="2012752"/>
            <a:ext cx="314444" cy="3144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69930" y="2006203"/>
            <a:ext cx="28030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Jurisdiction Watchdog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869930" y="2543532"/>
            <a:ext cx="3034070" cy="1676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Geo-fenced alerts warn when physical location conflicts with Trust situs. Tax nexus liability prevented before it happens.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11133" y="4639866"/>
            <a:ext cx="471726" cy="471726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9774" y="4718447"/>
            <a:ext cx="314444" cy="3144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92528" y="4711898"/>
            <a:ext cx="273367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"Tax Cliff" Intelligence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892528" y="5249228"/>
            <a:ext cx="701147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alerts suggest maximizing or minimizing appraisal values based on current tax law and estate size. Never miss a threshold.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67640"/>
            <a:ext cx="5760720" cy="7894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1153"/>
            <a:ext cx="6760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Operational Breakdowns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000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1785104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777960"/>
            <a:ext cx="3165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Beneficiary Impatience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26837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"Why can't I have my money now?" Constant pestering for distributions erodes trust and wastes fiduciary time on explanations that should be self-evident.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107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60" y="3895725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888581"/>
            <a:ext cx="3672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Manual Marshaling Tedium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3790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Typing bank statement balances into Excel manually is error-prone, tedious, and creates audit risk. Every entry is a potential mistake.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213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60" y="6006346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99202"/>
            <a:ext cx="3918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Court Accounting Nightmare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489621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Separating "Principal" vs. "Income" for court reports is nearly impossible in QuickBooks or standard accounting tools. UPIA compliance becomes a quarterly crisis.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2001"/>
            <a:ext cx="10795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FOS Solution: Transparency &amp; Precision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8440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48338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Reserve Calculator &amp; Transparency Portal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3087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Data-backed logic justifies withholdings automatically. Beneficiaries access a controlled view-only portal to see status without pestering. Trust restored.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88440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848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Live Asset Ledger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338757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tracking of all assets with status tags (Retitled, Sold, Distributed) and complete value history. Manual data entry eliminated. Accuracy guaranteed.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88440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848338"/>
            <a:ext cx="3900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Fiduciary Accounting Engine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338757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UPIA (Uniform Principal and Income Act) support built into the platform. Court-ready reports generated instantly. Compliance becomes automatic.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533" y="357902"/>
            <a:ext cx="4299228" cy="406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Dynasty Trust Dilemma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5533" y="1089898"/>
            <a:ext cx="302597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Legacy Continuity Crisis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5533" y="1545431"/>
            <a:ext cx="9087088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Dynasty trusts can last 300+ years, spanning multiple generations of trustees and beneficiaries. Without institutional memory, the "story" of the trust — the intent, context, and critical decisions — evaporates.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7913" y="2271057"/>
            <a:ext cx="908708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fiduciaries inherit a data graveyard with no narrative. Legal exposure compounds.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Beneficiary confusion becomes intergenerational conflict.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867662" y="1076801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t="3945" b="21137"/>
          <a:stretch>
            <a:fillRect/>
          </a:stretch>
        </p:blipFill>
        <p:spPr>
          <a:xfrm>
            <a:off x="9860161" y="1161208"/>
            <a:ext cx="4314706" cy="216896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3" y="3291007"/>
            <a:ext cx="6700957" cy="44672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5533" y="9733359"/>
            <a:ext cx="670095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7475868" y="4515201"/>
            <a:ext cx="670095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the FOS "Successor Trigger." Upon proof of death/incapacity of the primary Fiduciary, the account ownership seamlessly transfers to the named Successor Trustee, preserving all history, context, and privileged files, ensuring the institutional memory survives you.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73910" y="5928748"/>
            <a:ext cx="670095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successful login re-authenticates your agency and resets </a:t>
            </a:r>
          </a:p>
          <a:p>
            <a:pPr marL="342900" lvl="1" algn="l">
              <a:lnSpc>
                <a:spcPts val="1600"/>
              </a:lnSpc>
              <a:buSzPct val="100000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the countdown clock.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473910" y="6355977"/>
            <a:ext cx="670095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final documents are converted to PDF/A (Archival) format.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473910" y="6609580"/>
            <a:ext cx="6700957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data (ledger entries) are exportable in open standard formats (JSON/XML) to ensure no vendor lock-in over 100 years.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1001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Bricolage Grotesque Semi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Spencer Stewart</cp:lastModifiedBy>
  <cp:revision>5</cp:revision>
  <dcterms:created xsi:type="dcterms:W3CDTF">2025-12-12T19:59:13Z</dcterms:created>
  <dcterms:modified xsi:type="dcterms:W3CDTF">2025-12-12T20:17:30Z</dcterms:modified>
</cp:coreProperties>
</file>